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7111" y="4290998"/>
            <a:ext cx="7766936" cy="1646302"/>
          </a:xfrm>
        </p:spPr>
        <p:txBody>
          <a:bodyPr/>
          <a:lstStyle/>
          <a:p>
            <a:pPr algn="ctr"/>
            <a:r>
              <a:rPr lang="en-CA" b="1" dirty="0"/>
              <a:t>How to fill out the Parent’s Financial </a:t>
            </a:r>
            <a:r>
              <a:rPr lang="en-CA" b="1" dirty="0" smtClean="0"/>
              <a:t>Statement</a:t>
            </a:r>
            <a:br>
              <a:rPr lang="en-CA" b="1" dirty="0" smtClean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 smtClean="0"/>
              <a:t>Section 5 – Separated Family Information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326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565152" cy="675503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Separated Family Information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12323"/>
            <a:ext cx="5580592" cy="4229039"/>
          </a:xfrm>
        </p:spPr>
        <p:txBody>
          <a:bodyPr/>
          <a:lstStyle/>
          <a:p>
            <a:pPr marL="342900" lvl="1" indent="-342900"/>
            <a:r>
              <a:rPr lang="en-CA" dirty="0" smtClean="0"/>
              <a:t>NOTE: This page of the application will only appear if </a:t>
            </a:r>
            <a:r>
              <a:rPr lang="en-CA" dirty="0"/>
              <a:t>“Applicant’s parents separated/divorced”, “Single Parent” or “Applicant’s father/mother remarried/living common law” are </a:t>
            </a:r>
            <a:r>
              <a:rPr lang="en-CA" dirty="0" smtClean="0"/>
              <a:t>selected in Section 6 on the “General Family Information” page. If this does not apply to you, please skip this section and move to the “Dependent Information” section.</a:t>
            </a:r>
          </a:p>
          <a:p>
            <a:pPr marL="342900" lvl="1" indent="-342900"/>
            <a:r>
              <a:rPr lang="en-CA" dirty="0" smtClean="0"/>
              <a:t>The “Separated Family Information” tab is used to collect information on the other parent in separated family situations.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5541" y="1812323"/>
            <a:ext cx="5956459" cy="440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2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565152" cy="675503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Separated Family Information - 1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12323"/>
            <a:ext cx="5580592" cy="4229039"/>
          </a:xfrm>
        </p:spPr>
        <p:txBody>
          <a:bodyPr>
            <a:normAutofit fontScale="92500" lnSpcReduction="10000"/>
          </a:bodyPr>
          <a:lstStyle/>
          <a:p>
            <a:pPr marL="342900" lvl="1" indent="-342900"/>
            <a:r>
              <a:rPr lang="en-CA" dirty="0" smtClean="0"/>
              <a:t>Enter the other parent’s information to the extent known:</a:t>
            </a:r>
          </a:p>
          <a:p>
            <a:pPr marL="742950" lvl="2" indent="-342900"/>
            <a:r>
              <a:rPr lang="en-CA" dirty="0" smtClean="0"/>
              <a:t>Name</a:t>
            </a:r>
          </a:p>
          <a:p>
            <a:pPr marL="742950" lvl="2" indent="-342900"/>
            <a:r>
              <a:rPr lang="en-CA" dirty="0" smtClean="0"/>
              <a:t>Address</a:t>
            </a:r>
          </a:p>
          <a:p>
            <a:pPr marL="742950" lvl="2" indent="-342900"/>
            <a:r>
              <a:rPr lang="en-CA" dirty="0" smtClean="0"/>
              <a:t>Select if you are Divorced or Separated and on which date that occurred</a:t>
            </a:r>
          </a:p>
          <a:p>
            <a:pPr marL="742950" lvl="2" indent="-342900"/>
            <a:r>
              <a:rPr lang="en-CA" dirty="0" smtClean="0"/>
              <a:t>Their occupation and the firm that they work for</a:t>
            </a:r>
          </a:p>
          <a:p>
            <a:pPr marL="342900" lvl="1" indent="-342900"/>
            <a:r>
              <a:rPr lang="en-CA" dirty="0" smtClean="0"/>
              <a:t>Provide an estimate of their </a:t>
            </a:r>
            <a:r>
              <a:rPr lang="en-CA" dirty="0" smtClean="0"/>
              <a:t>upcoming</a:t>
            </a:r>
            <a:r>
              <a:rPr lang="en-CA" dirty="0" smtClean="0"/>
              <a:t> </a:t>
            </a:r>
            <a:r>
              <a:rPr lang="en-CA" dirty="0" smtClean="0"/>
              <a:t>earnings if you are able</a:t>
            </a:r>
          </a:p>
          <a:p>
            <a:pPr marL="342900" lvl="1" indent="-342900"/>
            <a:r>
              <a:rPr lang="en-CA" dirty="0" smtClean="0"/>
              <a:t>Select if an agreement exists that specifies educational expense contributions</a:t>
            </a:r>
          </a:p>
          <a:p>
            <a:pPr marL="342900" lvl="1" indent="-342900"/>
            <a:r>
              <a:rPr lang="en-CA" dirty="0" smtClean="0"/>
              <a:t>Enter the amount if any of financial assistance that the other parent provided or plans to provide towards the student’s educational costs.</a:t>
            </a:r>
          </a:p>
          <a:p>
            <a:pPr marL="742950" lvl="2" indent="-342900"/>
            <a:r>
              <a:rPr lang="en-CA" dirty="0" smtClean="0"/>
              <a:t>NOTE: This amount is in addition to any child support that may have been noted earlier in Section 10 - E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5541" y="1812323"/>
            <a:ext cx="5956459" cy="440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35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565152" cy="675503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Step-Parent </a:t>
            </a:r>
            <a:r>
              <a:rPr lang="en-CA" dirty="0" smtClean="0"/>
              <a:t>Information - 1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926" y="1812323"/>
            <a:ext cx="5956459" cy="4581376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5457459" cy="3880773"/>
          </a:xfrm>
        </p:spPr>
        <p:txBody>
          <a:bodyPr/>
          <a:lstStyle/>
          <a:p>
            <a:pPr marL="342900" lvl="1" indent="-342900"/>
            <a:r>
              <a:rPr lang="en-CA" dirty="0" smtClean="0"/>
              <a:t>NOTE: This page of the application will only appear if </a:t>
            </a:r>
            <a:r>
              <a:rPr lang="en-CA" dirty="0" smtClean="0"/>
              <a:t>“Is the applicant’s Mother/Father remarried/living common law” is </a:t>
            </a:r>
            <a:r>
              <a:rPr lang="en-CA" dirty="0" smtClean="0"/>
              <a:t>selected in Section </a:t>
            </a:r>
            <a:r>
              <a:rPr lang="en-CA" dirty="0" smtClean="0"/>
              <a:t>6a or if Stepfather/Stepmother is selected in Sections 5 and/or 7. </a:t>
            </a:r>
            <a:r>
              <a:rPr lang="en-CA" dirty="0" smtClean="0"/>
              <a:t>If this does not apply to you, please skip this section and move to the “Dependent Information” section.</a:t>
            </a:r>
          </a:p>
          <a:p>
            <a:pPr marL="342900" lvl="1" indent="-342900"/>
            <a:r>
              <a:rPr lang="en-CA" dirty="0" smtClean="0"/>
              <a:t>The </a:t>
            </a:r>
            <a:r>
              <a:rPr lang="en-CA" dirty="0" smtClean="0"/>
              <a:t>“Step-Parent Information</a:t>
            </a:r>
            <a:r>
              <a:rPr lang="en-CA" dirty="0" smtClean="0"/>
              <a:t>” tab is used to collect information on </a:t>
            </a:r>
            <a:r>
              <a:rPr lang="en-CA" dirty="0" smtClean="0"/>
              <a:t>any step-parents </a:t>
            </a:r>
            <a:r>
              <a:rPr lang="en-CA" dirty="0" smtClean="0"/>
              <a:t>in separated family situations</a:t>
            </a:r>
            <a:r>
              <a:rPr lang="en-CA" dirty="0" smtClean="0"/>
              <a:t>. If full information has been provided on the step-parent in the preceding sections, this section can be left blank.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111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565152" cy="675503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Step-Parent </a:t>
            </a:r>
            <a:r>
              <a:rPr lang="en-CA" dirty="0" smtClean="0"/>
              <a:t>Information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926" y="1812323"/>
            <a:ext cx="5956459" cy="4581376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77334" y="1812323"/>
            <a:ext cx="5580592" cy="4229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/>
            <a:r>
              <a:rPr lang="en-CA" dirty="0" smtClean="0"/>
              <a:t>Enter the step-parent’s information</a:t>
            </a:r>
          </a:p>
          <a:p>
            <a:pPr marL="742950" lvl="2" indent="-342900"/>
            <a:r>
              <a:rPr lang="en-CA" dirty="0" smtClean="0"/>
              <a:t>Name</a:t>
            </a:r>
          </a:p>
          <a:p>
            <a:pPr marL="742950" lvl="2" indent="-342900"/>
            <a:r>
              <a:rPr lang="en-CA" dirty="0" smtClean="0"/>
              <a:t>Annual Income</a:t>
            </a:r>
          </a:p>
          <a:p>
            <a:pPr marL="342900" lvl="1" indent="-342900"/>
            <a:r>
              <a:rPr lang="en-CA" dirty="0" smtClean="0"/>
              <a:t>Provide an estimate of the monthly amount that the step-parent contributes towards the household expenses. This includes but is not limited to: groceries, utilities, other daily household expenses, mortgage payments, car payments, etc.</a:t>
            </a:r>
          </a:p>
          <a:p>
            <a:pPr marL="342900" lvl="1" indent="-342900"/>
            <a:r>
              <a:rPr lang="en-CA" dirty="0" smtClean="0"/>
              <a:t>If the step-parent owns a home that is not listed previously in the Assets/Liabilities section, provide information on the current house value and any outstanding mortgage amounts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7459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</TotalTime>
  <Words>381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How to fill out the Parent’s Financial Statement  Section 5 – Separated Family Information</vt:lpstr>
      <vt:lpstr>Separated Family Information</vt:lpstr>
      <vt:lpstr>Separated Family Information - 1</vt:lpstr>
      <vt:lpstr>Step-Parent Information - 1</vt:lpstr>
      <vt:lpstr>Step-Parent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fill out the Parent’s Financial Statement  Section 5 – Separated Family Information</dc:title>
  <dc:creator>Sam Kester</dc:creator>
  <cp:lastModifiedBy>Sam Kester</cp:lastModifiedBy>
  <cp:revision>6</cp:revision>
  <dcterms:created xsi:type="dcterms:W3CDTF">2015-09-29T14:51:38Z</dcterms:created>
  <dcterms:modified xsi:type="dcterms:W3CDTF">2020-09-23T17:57:48Z</dcterms:modified>
  <cp:contentStatus/>
</cp:coreProperties>
</file>